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1E68933-3FB1-42DE-B110-DE090BE8CF84}" v="481" dt="2023-10-14T00:34:02.551"/>
    <p1510:client id="{91EB1A55-2C31-3548-A37D-B2F1338C1E44}" v="2" dt="2023-10-14T00:38:13.065"/>
    <p1510:client id="{A9E0CFF1-B3CF-4BF7-88E2-7066B0DF30AA}" v="3220" dt="2023-10-14T00:38:46.298"/>
    <p1510:client id="{B89EECA1-2522-482F-96ED-6CA65BBEFABD}" v="169" dt="2023-10-14T01:20:54.885"/>
    <p1510:client id="{F1011AE8-CA86-1620-EF21-8C8037422173}" v="60" dt="2023-10-14T00:52:02.9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10/2/2024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10/2/2024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10/2/2024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10/2/2024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90338" y="481929"/>
            <a:ext cx="3734014" cy="1582085"/>
          </a:xfrm>
        </p:spPr>
        <p:txBody>
          <a:bodyPr anchor="b">
            <a:normAutofit/>
          </a:bodyPr>
          <a:lstStyle/>
          <a:p>
            <a:pPr algn="l"/>
            <a:r>
              <a:rPr lang="en-US" sz="5400">
                <a:cs typeface="Calibri Light"/>
              </a:rPr>
              <a:t>Hackathon Project</a:t>
            </a:r>
            <a:endParaRPr lang="en-US" sz="5400"/>
          </a:p>
        </p:txBody>
      </p:sp>
      <p:sp>
        <p:nvSpPr>
          <p:cNvPr id="3" name="Subtitle 2"/>
          <p:cNvSpPr>
            <a:spLocks noGrp="1"/>
          </p:cNvSpPr>
          <p:nvPr>
            <p:ph type="subTitle" idx="1"/>
          </p:nvPr>
        </p:nvSpPr>
        <p:spPr>
          <a:xfrm>
            <a:off x="890339" y="3428310"/>
            <a:ext cx="4496014" cy="2334768"/>
          </a:xfrm>
        </p:spPr>
        <p:txBody>
          <a:bodyPr vert="horz" lIns="91440" tIns="45720" rIns="91440" bIns="45720" rtlCol="0" anchor="t">
            <a:normAutofit lnSpcReduction="10000"/>
          </a:bodyPr>
          <a:lstStyle/>
          <a:p>
            <a:pPr algn="l"/>
            <a:r>
              <a:rPr lang="en-US">
                <a:cs typeface="Calibri"/>
              </a:rPr>
              <a:t>Richard Carter - Coder</a:t>
            </a:r>
          </a:p>
          <a:p>
            <a:pPr algn="l"/>
            <a:r>
              <a:rPr lang="en-US">
                <a:solidFill>
                  <a:srgbClr val="201F1E"/>
                </a:solidFill>
                <a:latin typeface="Calibri"/>
                <a:cs typeface="Segoe UI"/>
              </a:rPr>
              <a:t>Ilena Silva Varga – Builder 1</a:t>
            </a:r>
            <a:endParaRPr lang="en-US">
              <a:latin typeface="Calibri"/>
            </a:endParaRPr>
          </a:p>
          <a:p>
            <a:pPr algn="l"/>
            <a:r>
              <a:rPr lang="en-US">
                <a:solidFill>
                  <a:srgbClr val="323130"/>
                </a:solidFill>
                <a:latin typeface="Calibri"/>
                <a:cs typeface="Segoe UI"/>
              </a:rPr>
              <a:t>Ghanesh Denesh Chandrapaul – Builder 2</a:t>
            </a:r>
          </a:p>
          <a:p>
            <a:pPr algn="l"/>
            <a:r>
              <a:rPr lang="en-US">
                <a:solidFill>
                  <a:srgbClr val="323130"/>
                </a:solidFill>
                <a:latin typeface="Calibri"/>
                <a:cs typeface="Segoe UI"/>
              </a:rPr>
              <a:t>William Hackney – Presentation Designer</a:t>
            </a:r>
          </a:p>
        </p:txBody>
      </p:sp>
      <p:pic>
        <p:nvPicPr>
          <p:cNvPr id="5" name="Picture 4" descr="Robotic Arm. Line Style. Isolated On White Background Royalty Free SVG,  Cliparts, Vectors, and Stock Illustration. Image 106705535.">
            <a:extLst>
              <a:ext uri="{FF2B5EF4-FFF2-40B4-BE49-F238E27FC236}">
                <a16:creationId xmlns:a16="http://schemas.microsoft.com/office/drawing/2014/main" id="{E6E4C962-F1C7-F4CE-C7B4-5F08A0953592}"/>
              </a:ext>
            </a:extLst>
          </p:cNvPr>
          <p:cNvPicPr>
            <a:picLocks noChangeAspect="1"/>
          </p:cNvPicPr>
          <p:nvPr/>
        </p:nvPicPr>
        <p:blipFill rotWithShape="1">
          <a:blip r:embed="rId2"/>
          <a:srcRect t="30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18" name="Rectangle 17">
            <a:extLst>
              <a:ext uri="{FF2B5EF4-FFF2-40B4-BE49-F238E27FC236}">
                <a16:creationId xmlns:a16="http://schemas.microsoft.com/office/drawing/2014/main" id="{ECADA177-8470-C931-0190-483C3742312A}"/>
              </a:ext>
            </a:extLst>
          </p:cNvPr>
          <p:cNvSpPr/>
          <p:nvPr/>
        </p:nvSpPr>
        <p:spPr>
          <a:xfrm>
            <a:off x="884208" y="1991889"/>
            <a:ext cx="3838753" cy="143773"/>
          </a:xfrm>
          <a:prstGeom prst="rect">
            <a:avLst/>
          </a:prstGeom>
          <a:solidFill>
            <a:srgbClr val="ED7D31"/>
          </a:solid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15CBA160-98C0-5A68-6F81-EEB643312A24}"/>
              </a:ext>
            </a:extLst>
          </p:cNvPr>
          <p:cNvSpPr txBox="1"/>
          <p:nvPr/>
        </p:nvSpPr>
        <p:spPr>
          <a:xfrm>
            <a:off x="872331" y="601723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09-08 Dr. Romero-Ramirez</a:t>
            </a:r>
            <a:endParaRPr lang="en-US"/>
          </a:p>
        </p:txBody>
      </p:sp>
      <p:sp>
        <p:nvSpPr>
          <p:cNvPr id="4" name="TextBox 3">
            <a:extLst>
              <a:ext uri="{FF2B5EF4-FFF2-40B4-BE49-F238E27FC236}">
                <a16:creationId xmlns:a16="http://schemas.microsoft.com/office/drawing/2014/main" id="{8726C10E-424F-5F71-0064-1CBBB461BA47}"/>
              </a:ext>
            </a:extLst>
          </p:cNvPr>
          <p:cNvSpPr txBox="1"/>
          <p:nvPr/>
        </p:nvSpPr>
        <p:spPr>
          <a:xfrm>
            <a:off x="896708" y="2449151"/>
            <a:ext cx="27432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cs typeface="Calibri"/>
              </a:rPr>
              <a:t>Team Mario Pilots</a:t>
            </a:r>
            <a:endParaRPr lang="en-US" sz="2400"/>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Wood flooring: everything you need to know | Tarkett">
            <a:extLst>
              <a:ext uri="{FF2B5EF4-FFF2-40B4-BE49-F238E27FC236}">
                <a16:creationId xmlns:a16="http://schemas.microsoft.com/office/drawing/2014/main" id="{DB6D2781-E649-6D5F-1882-88E2E91ACFE2}"/>
              </a:ext>
            </a:extLst>
          </p:cNvPr>
          <p:cNvPicPr>
            <a:picLocks noGrp="1" noChangeAspect="1"/>
          </p:cNvPicPr>
          <p:nvPr>
            <p:ph idx="1"/>
          </p:nvPr>
        </p:nvPicPr>
        <p:blipFill rotWithShape="1">
          <a:blip r:embed="rId2">
            <a:alphaModFix amt="50000"/>
          </a:blip>
          <a:srcRect t="5836" b="8937"/>
          <a:stretch/>
        </p:blipFill>
        <p:spPr>
          <a:xfrm>
            <a:off x="20" y="1"/>
            <a:ext cx="12191980" cy="6857999"/>
          </a:xfrm>
          <a:prstGeom prst="rect">
            <a:avLst/>
          </a:prstGeom>
        </p:spPr>
      </p:pic>
      <p:sp>
        <p:nvSpPr>
          <p:cNvPr id="2" name="Title 1">
            <a:extLst>
              <a:ext uri="{FF2B5EF4-FFF2-40B4-BE49-F238E27FC236}">
                <a16:creationId xmlns:a16="http://schemas.microsoft.com/office/drawing/2014/main" id="{DD983CDF-CF02-BCB6-9108-25BD081F2837}"/>
              </a:ext>
            </a:extLst>
          </p:cNvPr>
          <p:cNvSpPr>
            <a:spLocks noGrp="1"/>
          </p:cNvSpPr>
          <p:nvPr>
            <p:ph type="title"/>
          </p:nvPr>
        </p:nvSpPr>
        <p:spPr>
          <a:xfrm>
            <a:off x="4083171" y="130323"/>
            <a:ext cx="4370717" cy="643274"/>
          </a:xfrm>
        </p:spPr>
        <p:txBody>
          <a:bodyPr vert="horz" lIns="91440" tIns="45720" rIns="91440" bIns="45720" rtlCol="0" anchor="b">
            <a:noAutofit/>
          </a:bodyPr>
          <a:lstStyle/>
          <a:p>
            <a:pPr algn="ctr"/>
            <a:r>
              <a:rPr lang="en-US" b="1">
                <a:solidFill>
                  <a:srgbClr val="FFFFFF"/>
                </a:solidFill>
              </a:rPr>
              <a:t>Timeline</a:t>
            </a:r>
            <a:endParaRPr lang="en-US" b="1">
              <a:solidFill>
                <a:srgbClr val="FFFFFF"/>
              </a:solidFill>
              <a:cs typeface="Calibri Light"/>
            </a:endParaRPr>
          </a:p>
        </p:txBody>
      </p:sp>
      <p:pic>
        <p:nvPicPr>
          <p:cNvPr id="5" name="Picture 4">
            <a:extLst>
              <a:ext uri="{FF2B5EF4-FFF2-40B4-BE49-F238E27FC236}">
                <a16:creationId xmlns:a16="http://schemas.microsoft.com/office/drawing/2014/main" id="{10B8905F-B7C5-2D0D-91D9-BDBAB254FF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5709" y="4009177"/>
            <a:ext cx="1905000" cy="2540000"/>
          </a:xfrm>
          <a:prstGeom prst="rect">
            <a:avLst/>
          </a:prstGeom>
        </p:spPr>
      </p:pic>
      <p:pic>
        <p:nvPicPr>
          <p:cNvPr id="8" name="Picture 7">
            <a:extLst>
              <a:ext uri="{FF2B5EF4-FFF2-40B4-BE49-F238E27FC236}">
                <a16:creationId xmlns:a16="http://schemas.microsoft.com/office/drawing/2014/main" id="{B027E719-0DAA-2B6E-355A-244F72504D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1291" y="880715"/>
            <a:ext cx="1905000" cy="2540000"/>
          </a:xfrm>
          <a:prstGeom prst="rect">
            <a:avLst/>
          </a:prstGeom>
        </p:spPr>
      </p:pic>
      <p:pic>
        <p:nvPicPr>
          <p:cNvPr id="10" name="Picture 9">
            <a:extLst>
              <a:ext uri="{FF2B5EF4-FFF2-40B4-BE49-F238E27FC236}">
                <a16:creationId xmlns:a16="http://schemas.microsoft.com/office/drawing/2014/main" id="{AE78045F-8631-241C-81FE-8C1E271C0C6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04905" y="786301"/>
            <a:ext cx="1905000" cy="2540000"/>
          </a:xfrm>
          <a:prstGeom prst="rect">
            <a:avLst/>
          </a:prstGeom>
        </p:spPr>
      </p:pic>
      <p:pic>
        <p:nvPicPr>
          <p:cNvPr id="683" name="Picture 682" descr="A group of electrical equipment on a table&#10;&#10;Description automatically generated">
            <a:extLst>
              <a:ext uri="{FF2B5EF4-FFF2-40B4-BE49-F238E27FC236}">
                <a16:creationId xmlns:a16="http://schemas.microsoft.com/office/drawing/2014/main" id="{E27D3A8E-0E62-51DF-F784-C271C86C4436}"/>
              </a:ext>
            </a:extLst>
          </p:cNvPr>
          <p:cNvPicPr>
            <a:picLocks noChangeAspect="1"/>
          </p:cNvPicPr>
          <p:nvPr/>
        </p:nvPicPr>
        <p:blipFill>
          <a:blip r:embed="rId6"/>
          <a:stretch>
            <a:fillRect/>
          </a:stretch>
        </p:blipFill>
        <p:spPr>
          <a:xfrm>
            <a:off x="6412527" y="4013082"/>
            <a:ext cx="1914525" cy="2562225"/>
          </a:xfrm>
          <a:prstGeom prst="rect">
            <a:avLst/>
          </a:prstGeom>
        </p:spPr>
      </p:pic>
      <p:pic>
        <p:nvPicPr>
          <p:cNvPr id="684" name="Picture 683" descr="A group of parts on a table&#10;&#10;Description automatically generated">
            <a:extLst>
              <a:ext uri="{FF2B5EF4-FFF2-40B4-BE49-F238E27FC236}">
                <a16:creationId xmlns:a16="http://schemas.microsoft.com/office/drawing/2014/main" id="{B3BAB00D-13F5-AD8F-DC0B-C4CED3BCD193}"/>
              </a:ext>
            </a:extLst>
          </p:cNvPr>
          <p:cNvPicPr>
            <a:picLocks noChangeAspect="1"/>
          </p:cNvPicPr>
          <p:nvPr/>
        </p:nvPicPr>
        <p:blipFill>
          <a:blip r:embed="rId7"/>
          <a:stretch>
            <a:fillRect/>
          </a:stretch>
        </p:blipFill>
        <p:spPr>
          <a:xfrm>
            <a:off x="8266349" y="765128"/>
            <a:ext cx="1914525" cy="2552700"/>
          </a:xfrm>
          <a:prstGeom prst="rect">
            <a:avLst/>
          </a:prstGeom>
        </p:spPr>
      </p:pic>
      <p:sp>
        <p:nvSpPr>
          <p:cNvPr id="1668" name="Rectangle 1667">
            <a:extLst>
              <a:ext uri="{FF2B5EF4-FFF2-40B4-BE49-F238E27FC236}">
                <a16:creationId xmlns:a16="http://schemas.microsoft.com/office/drawing/2014/main" id="{99BD5BDF-DBAE-FFDB-A347-C59717F95744}"/>
              </a:ext>
            </a:extLst>
          </p:cNvPr>
          <p:cNvSpPr/>
          <p:nvPr/>
        </p:nvSpPr>
        <p:spPr>
          <a:xfrm>
            <a:off x="2947046" y="1914376"/>
            <a:ext cx="1365848" cy="646981"/>
          </a:xfrm>
          <a:prstGeom prst="rect">
            <a:avLst/>
          </a:prstGeom>
          <a:solidFill>
            <a:schemeClr val="tx2">
              <a:lumMod val="50000"/>
            </a:schemeClr>
          </a:solidFill>
          <a:ln>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7" name="TextBox 1666">
            <a:extLst>
              <a:ext uri="{FF2B5EF4-FFF2-40B4-BE49-F238E27FC236}">
                <a16:creationId xmlns:a16="http://schemas.microsoft.com/office/drawing/2014/main" id="{309970C0-ACF6-95C9-0A0D-5D84616B6E92}"/>
              </a:ext>
            </a:extLst>
          </p:cNvPr>
          <p:cNvSpPr txBox="1"/>
          <p:nvPr/>
        </p:nvSpPr>
        <p:spPr>
          <a:xfrm>
            <a:off x="2902350" y="1917501"/>
            <a:ext cx="146361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Attaching the servos</a:t>
            </a:r>
            <a:endParaRPr lang="en-US"/>
          </a:p>
        </p:txBody>
      </p:sp>
      <p:sp>
        <p:nvSpPr>
          <p:cNvPr id="1669" name="Rectangle 1668">
            <a:extLst>
              <a:ext uri="{FF2B5EF4-FFF2-40B4-BE49-F238E27FC236}">
                <a16:creationId xmlns:a16="http://schemas.microsoft.com/office/drawing/2014/main" id="{977D034D-7219-C2B9-F450-80DBBE8C1386}"/>
              </a:ext>
            </a:extLst>
          </p:cNvPr>
          <p:cNvSpPr/>
          <p:nvPr/>
        </p:nvSpPr>
        <p:spPr>
          <a:xfrm>
            <a:off x="3539330" y="2557607"/>
            <a:ext cx="201284" cy="1452112"/>
          </a:xfrm>
          <a:prstGeom prst="rect">
            <a:avLst/>
          </a:prstGeom>
          <a:solidFill>
            <a:schemeClr val="tx2">
              <a:lumMod val="50000"/>
            </a:schemeClr>
          </a:solidFill>
          <a:ln>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4" name="Rectangle 1673">
            <a:extLst>
              <a:ext uri="{FF2B5EF4-FFF2-40B4-BE49-F238E27FC236}">
                <a16:creationId xmlns:a16="http://schemas.microsoft.com/office/drawing/2014/main" id="{8CF0B19A-42D7-DB9E-6EC3-F0E476CA13FD}"/>
              </a:ext>
            </a:extLst>
          </p:cNvPr>
          <p:cNvSpPr/>
          <p:nvPr/>
        </p:nvSpPr>
        <p:spPr>
          <a:xfrm>
            <a:off x="409443" y="4359153"/>
            <a:ext cx="1782791" cy="761999"/>
          </a:xfrm>
          <a:prstGeom prst="rect">
            <a:avLst/>
          </a:prstGeom>
          <a:solidFill>
            <a:schemeClr val="tx2">
              <a:lumMod val="50000"/>
            </a:schemeClr>
          </a:solidFill>
          <a:ln>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cs typeface="Calibri"/>
              </a:rPr>
              <a:t>Calibrating the servos</a:t>
            </a:r>
            <a:endParaRPr lang="en-US"/>
          </a:p>
        </p:txBody>
      </p:sp>
      <p:sp>
        <p:nvSpPr>
          <p:cNvPr id="1675" name="Rectangle 1674">
            <a:extLst>
              <a:ext uri="{FF2B5EF4-FFF2-40B4-BE49-F238E27FC236}">
                <a16:creationId xmlns:a16="http://schemas.microsoft.com/office/drawing/2014/main" id="{17B8725E-7472-5687-9AFB-E9D8906F2AA3}"/>
              </a:ext>
            </a:extLst>
          </p:cNvPr>
          <p:cNvSpPr/>
          <p:nvPr/>
        </p:nvSpPr>
        <p:spPr>
          <a:xfrm>
            <a:off x="1642456" y="3421811"/>
            <a:ext cx="172529" cy="934527"/>
          </a:xfrm>
          <a:prstGeom prst="rect">
            <a:avLst/>
          </a:prstGeom>
          <a:solidFill>
            <a:schemeClr val="tx2">
              <a:lumMod val="50000"/>
            </a:schemeClr>
          </a:solidFill>
          <a:ln>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6" name="Rectangle 1675">
            <a:extLst>
              <a:ext uri="{FF2B5EF4-FFF2-40B4-BE49-F238E27FC236}">
                <a16:creationId xmlns:a16="http://schemas.microsoft.com/office/drawing/2014/main" id="{0D293D7D-D78A-BE5D-1BC9-8EA7CB73852E}"/>
              </a:ext>
            </a:extLst>
          </p:cNvPr>
          <p:cNvSpPr/>
          <p:nvPr/>
        </p:nvSpPr>
        <p:spPr>
          <a:xfrm>
            <a:off x="5023012" y="4004719"/>
            <a:ext cx="1020791" cy="920150"/>
          </a:xfrm>
          <a:prstGeom prst="rect">
            <a:avLst/>
          </a:prstGeom>
          <a:solidFill>
            <a:schemeClr val="tx2">
              <a:lumMod val="50000"/>
            </a:schemeClr>
          </a:solidFill>
          <a:ln>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cs typeface="Calibri"/>
              </a:rPr>
              <a:t>Building the sides</a:t>
            </a:r>
            <a:endParaRPr lang="en-US"/>
          </a:p>
        </p:txBody>
      </p:sp>
      <p:sp>
        <p:nvSpPr>
          <p:cNvPr id="1677" name="Rectangle 1676">
            <a:extLst>
              <a:ext uri="{FF2B5EF4-FFF2-40B4-BE49-F238E27FC236}">
                <a16:creationId xmlns:a16="http://schemas.microsoft.com/office/drawing/2014/main" id="{5C0B7843-E5A4-D873-B473-CA3F9B90BBEE}"/>
              </a:ext>
            </a:extLst>
          </p:cNvPr>
          <p:cNvSpPr/>
          <p:nvPr/>
        </p:nvSpPr>
        <p:spPr>
          <a:xfrm>
            <a:off x="5463084" y="3320545"/>
            <a:ext cx="172528" cy="675734"/>
          </a:xfrm>
          <a:prstGeom prst="rect">
            <a:avLst/>
          </a:prstGeom>
          <a:solidFill>
            <a:schemeClr val="tx2">
              <a:lumMod val="50000"/>
            </a:schemeClr>
          </a:solidFill>
          <a:ln>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8" name="Rectangle 1677">
            <a:extLst>
              <a:ext uri="{FF2B5EF4-FFF2-40B4-BE49-F238E27FC236}">
                <a16:creationId xmlns:a16="http://schemas.microsoft.com/office/drawing/2014/main" id="{4735DBBB-15DC-B8BB-7463-8E296669DFDB}"/>
              </a:ext>
            </a:extLst>
          </p:cNvPr>
          <p:cNvSpPr/>
          <p:nvPr/>
        </p:nvSpPr>
        <p:spPr>
          <a:xfrm>
            <a:off x="6872377" y="2342885"/>
            <a:ext cx="1006414" cy="920150"/>
          </a:xfrm>
          <a:prstGeom prst="rect">
            <a:avLst/>
          </a:prstGeom>
          <a:solidFill>
            <a:schemeClr val="tx2">
              <a:lumMod val="50000"/>
            </a:schemeClr>
          </a:solidFill>
          <a:ln>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cs typeface="Calibri"/>
              </a:rPr>
              <a:t>Building the base</a:t>
            </a:r>
            <a:endParaRPr lang="en-US"/>
          </a:p>
        </p:txBody>
      </p:sp>
      <p:sp>
        <p:nvSpPr>
          <p:cNvPr id="1679" name="Rectangle 1678">
            <a:extLst>
              <a:ext uri="{FF2B5EF4-FFF2-40B4-BE49-F238E27FC236}">
                <a16:creationId xmlns:a16="http://schemas.microsoft.com/office/drawing/2014/main" id="{4F61EABD-FC05-C7FC-7D20-51C5FB721898}"/>
              </a:ext>
            </a:extLst>
          </p:cNvPr>
          <p:cNvSpPr/>
          <p:nvPr/>
        </p:nvSpPr>
        <p:spPr>
          <a:xfrm>
            <a:off x="7292134" y="3261785"/>
            <a:ext cx="172528" cy="733246"/>
          </a:xfrm>
          <a:prstGeom prst="rect">
            <a:avLst/>
          </a:prstGeom>
          <a:solidFill>
            <a:schemeClr val="tx2">
              <a:lumMod val="50000"/>
            </a:schemeClr>
          </a:solidFill>
          <a:ln>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0" name="Rectangle 1679">
            <a:extLst>
              <a:ext uri="{FF2B5EF4-FFF2-40B4-BE49-F238E27FC236}">
                <a16:creationId xmlns:a16="http://schemas.microsoft.com/office/drawing/2014/main" id="{52ADF491-ED57-7755-1F24-817FC3040C80}"/>
              </a:ext>
            </a:extLst>
          </p:cNvPr>
          <p:cNvSpPr/>
          <p:nvPr/>
        </p:nvSpPr>
        <p:spPr>
          <a:xfrm>
            <a:off x="8839888" y="4516053"/>
            <a:ext cx="1912187" cy="718867"/>
          </a:xfrm>
          <a:prstGeom prst="rect">
            <a:avLst/>
          </a:prstGeom>
          <a:solidFill>
            <a:schemeClr val="tx2">
              <a:lumMod val="50000"/>
            </a:schemeClr>
          </a:solidFill>
          <a:ln>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cs typeface="Calibri"/>
              </a:rPr>
              <a:t>Completed arm</a:t>
            </a:r>
            <a:endParaRPr lang="en-US"/>
          </a:p>
        </p:txBody>
      </p:sp>
      <p:sp>
        <p:nvSpPr>
          <p:cNvPr id="1681" name="Rectangle 1680">
            <a:extLst>
              <a:ext uri="{FF2B5EF4-FFF2-40B4-BE49-F238E27FC236}">
                <a16:creationId xmlns:a16="http://schemas.microsoft.com/office/drawing/2014/main" id="{CE84ABF9-14AB-D7AF-D985-C336F5CB490F}"/>
              </a:ext>
            </a:extLst>
          </p:cNvPr>
          <p:cNvSpPr/>
          <p:nvPr/>
        </p:nvSpPr>
        <p:spPr>
          <a:xfrm>
            <a:off x="9089304" y="3319607"/>
            <a:ext cx="258792" cy="1193320"/>
          </a:xfrm>
          <a:prstGeom prst="rect">
            <a:avLst/>
          </a:prstGeom>
          <a:solidFill>
            <a:schemeClr val="tx2">
              <a:lumMod val="50000"/>
            </a:schemeClr>
          </a:solidFill>
          <a:ln>
            <a:solidFill>
              <a:schemeClr val="tx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85" name="Straight Arrow Connector 684">
            <a:extLst>
              <a:ext uri="{FF2B5EF4-FFF2-40B4-BE49-F238E27FC236}">
                <a16:creationId xmlns:a16="http://schemas.microsoft.com/office/drawing/2014/main" id="{B6273496-A9FD-80A0-EA00-2FA098B5B0DC}"/>
              </a:ext>
            </a:extLst>
          </p:cNvPr>
          <p:cNvCxnSpPr/>
          <p:nvPr/>
        </p:nvCxnSpPr>
        <p:spPr>
          <a:xfrm flipV="1">
            <a:off x="600502" y="3738347"/>
            <a:ext cx="10888639" cy="40944"/>
          </a:xfrm>
          <a:prstGeom prst="straightConnector1">
            <a:avLst/>
          </a:prstGeom>
          <a:ln w="57150">
            <a:solidFill>
              <a:schemeClr val="tx1"/>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41054281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5F417D-E3B3-9596-C433-96EFBD24D893}"/>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cs typeface="Calibri Light"/>
              </a:rPr>
              <a:t>Team Dynamics and Roles</a:t>
            </a:r>
            <a:endParaRPr lang="en-US" sz="4000">
              <a:solidFill>
                <a:srgbClr val="FFFFFF"/>
              </a:solidFill>
            </a:endParaRPr>
          </a:p>
        </p:txBody>
      </p:sp>
      <p:sp>
        <p:nvSpPr>
          <p:cNvPr id="3" name="Content Placeholder 2">
            <a:extLst>
              <a:ext uri="{FF2B5EF4-FFF2-40B4-BE49-F238E27FC236}">
                <a16:creationId xmlns:a16="http://schemas.microsoft.com/office/drawing/2014/main" id="{C5C3E635-5F43-7A3F-6B94-058E6BAD9302}"/>
              </a:ext>
            </a:extLst>
          </p:cNvPr>
          <p:cNvSpPr>
            <a:spLocks noGrp="1"/>
          </p:cNvSpPr>
          <p:nvPr>
            <p:ph idx="1"/>
          </p:nvPr>
        </p:nvSpPr>
        <p:spPr>
          <a:xfrm>
            <a:off x="4192033" y="591971"/>
            <a:ext cx="7187950" cy="2037971"/>
          </a:xfrm>
        </p:spPr>
        <p:txBody>
          <a:bodyPr anchor="ctr">
            <a:normAutofit lnSpcReduction="10000"/>
          </a:bodyPr>
          <a:lstStyle/>
          <a:p>
            <a:r>
              <a:rPr lang="en-US" sz="2400">
                <a:cs typeface="Calibri"/>
              </a:rPr>
              <a:t>Richard: Coded the robot and calibrated the servos</a:t>
            </a:r>
          </a:p>
          <a:p>
            <a:r>
              <a:rPr lang="en-US" sz="2400">
                <a:cs typeface="Calibri"/>
              </a:rPr>
              <a:t>Ilena: Focused on building majority of the robot</a:t>
            </a:r>
          </a:p>
          <a:p>
            <a:r>
              <a:rPr lang="en-US" sz="2400">
                <a:cs typeface="Calibri"/>
              </a:rPr>
              <a:t>Ghanesh: Built the claw and helped with the body</a:t>
            </a:r>
          </a:p>
          <a:p>
            <a:r>
              <a:rPr lang="en-US" sz="2400">
                <a:cs typeface="Calibri"/>
              </a:rPr>
              <a:t>William: Helped with the base and designed the presentation</a:t>
            </a:r>
          </a:p>
        </p:txBody>
      </p:sp>
      <p:sp>
        <p:nvSpPr>
          <p:cNvPr id="15" name="TextBox 14">
            <a:extLst>
              <a:ext uri="{FF2B5EF4-FFF2-40B4-BE49-F238E27FC236}">
                <a16:creationId xmlns:a16="http://schemas.microsoft.com/office/drawing/2014/main" id="{93DCD42D-0166-55EE-F355-450199CB120F}"/>
              </a:ext>
            </a:extLst>
          </p:cNvPr>
          <p:cNvSpPr txBox="1"/>
          <p:nvPr/>
        </p:nvSpPr>
        <p:spPr>
          <a:xfrm>
            <a:off x="4193500" y="2848279"/>
            <a:ext cx="6567577"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400">
                <a:cs typeface="Calibri" panose="020F0502020204030204"/>
              </a:rPr>
              <a:t>While the servos were being calibrated, Ilena, Ghanesh and William focused on building as much of the robot as we could without the servos. This mainly determined our roles afterward.</a:t>
            </a:r>
          </a:p>
          <a:p>
            <a:pPr marL="285750" indent="-285750">
              <a:buFont typeface="Arial"/>
              <a:buChar char="•"/>
            </a:pPr>
            <a:endParaRPr lang="en-US" sz="2400">
              <a:cs typeface="Calibri" panose="020F0502020204030204"/>
            </a:endParaRPr>
          </a:p>
          <a:p>
            <a:pPr marL="285750" indent="-285750">
              <a:buFont typeface="Arial"/>
              <a:buChar char="•"/>
            </a:pPr>
            <a:r>
              <a:rPr lang="en-US" sz="2400">
                <a:cs typeface="Calibri" panose="020F0502020204030204"/>
              </a:rPr>
              <a:t>After the servos were calibrated, Ilena and Ghanesh continued building the robot, while William designed the presentation and Richard coded the robot.</a:t>
            </a:r>
          </a:p>
        </p:txBody>
      </p:sp>
      <p:sp>
        <p:nvSpPr>
          <p:cNvPr id="17" name="TextBox 16">
            <a:extLst>
              <a:ext uri="{FF2B5EF4-FFF2-40B4-BE49-F238E27FC236}">
                <a16:creationId xmlns:a16="http://schemas.microsoft.com/office/drawing/2014/main" id="{35696758-F4BF-B655-055D-1E5E4430F05D}"/>
              </a:ext>
            </a:extLst>
          </p:cNvPr>
          <p:cNvSpPr txBox="1"/>
          <p:nvPr/>
        </p:nvSpPr>
        <p:spPr>
          <a:xfrm>
            <a:off x="4330085" y="115644"/>
            <a:ext cx="228312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u="sng">
                <a:cs typeface="Calibri"/>
              </a:rPr>
              <a:t>Main Roles:</a:t>
            </a:r>
          </a:p>
        </p:txBody>
      </p:sp>
      <p:cxnSp>
        <p:nvCxnSpPr>
          <p:cNvPr id="19" name="Straight Arrow Connector 18">
            <a:extLst>
              <a:ext uri="{FF2B5EF4-FFF2-40B4-BE49-F238E27FC236}">
                <a16:creationId xmlns:a16="http://schemas.microsoft.com/office/drawing/2014/main" id="{3392A9E5-1EDA-9A61-BD26-FA3C615C3EDD}"/>
              </a:ext>
            </a:extLst>
          </p:cNvPr>
          <p:cNvCxnSpPr/>
          <p:nvPr/>
        </p:nvCxnSpPr>
        <p:spPr>
          <a:xfrm>
            <a:off x="4330460" y="2612366"/>
            <a:ext cx="7039154" cy="8627"/>
          </a:xfrm>
          <a:prstGeom prst="straightConnector1">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3509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35F546-3BE4-B5D1-E9AA-A97E7AD0C09C}"/>
              </a:ext>
            </a:extLst>
          </p:cNvPr>
          <p:cNvSpPr>
            <a:spLocks noGrp="1"/>
          </p:cNvSpPr>
          <p:nvPr>
            <p:ph type="title"/>
          </p:nvPr>
        </p:nvSpPr>
        <p:spPr>
          <a:xfrm>
            <a:off x="481929" y="-48443"/>
            <a:ext cx="4368602" cy="1568653"/>
          </a:xfrm>
        </p:spPr>
        <p:txBody>
          <a:bodyPr vert="horz" lIns="91440" tIns="45720" rIns="91440" bIns="45720" rtlCol="0" anchor="b">
            <a:normAutofit fontScale="90000"/>
          </a:bodyPr>
          <a:lstStyle/>
          <a:p>
            <a:r>
              <a:rPr lang="en-US" sz="5400"/>
              <a:t>Roadblocks and Challenges</a:t>
            </a:r>
            <a:endParaRPr lang="en-US" sz="5400">
              <a:cs typeface="Calibri Light"/>
            </a:endParaRPr>
          </a:p>
        </p:txBody>
      </p:sp>
      <p:pic>
        <p:nvPicPr>
          <p:cNvPr id="5" name="Picture 4" descr="Black and white finish line">
            <a:extLst>
              <a:ext uri="{FF2B5EF4-FFF2-40B4-BE49-F238E27FC236}">
                <a16:creationId xmlns:a16="http://schemas.microsoft.com/office/drawing/2014/main" id="{80CA54BB-6AD3-C021-3678-884EA38E9C2B}"/>
              </a:ext>
            </a:extLst>
          </p:cNvPr>
          <p:cNvPicPr>
            <a:picLocks noChangeAspect="1"/>
          </p:cNvPicPr>
          <p:nvPr/>
        </p:nvPicPr>
        <p:blipFill rotWithShape="1">
          <a:blip r:embed="rId2"/>
          <a:srcRect l="17214" r="16084"/>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7" name="TextBox 6">
            <a:extLst>
              <a:ext uri="{FF2B5EF4-FFF2-40B4-BE49-F238E27FC236}">
                <a16:creationId xmlns:a16="http://schemas.microsoft.com/office/drawing/2014/main" id="{77B8933E-1F4A-4487-248C-73735DBAB02C}"/>
              </a:ext>
            </a:extLst>
          </p:cNvPr>
          <p:cNvSpPr txBox="1"/>
          <p:nvPr/>
        </p:nvSpPr>
        <p:spPr>
          <a:xfrm>
            <a:off x="650540" y="3262456"/>
            <a:ext cx="2743200"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a:cs typeface="Calibri" panose="020F0502020204030204"/>
              </a:rPr>
              <a:t>Challenges:</a:t>
            </a:r>
          </a:p>
          <a:p>
            <a:pPr marL="285750" indent="-285750">
              <a:buFont typeface="Arial"/>
              <a:buChar char="•"/>
            </a:pPr>
            <a:r>
              <a:rPr lang="en-US">
                <a:cs typeface="Calibri" panose="020F0502020204030204"/>
              </a:rPr>
              <a:t>Building and coding the claw</a:t>
            </a:r>
            <a:endParaRPr lang="en-US"/>
          </a:p>
          <a:p>
            <a:pPr marL="285750" indent="-285750">
              <a:buFont typeface="Arial"/>
              <a:buChar char="•"/>
            </a:pPr>
            <a:r>
              <a:rPr lang="en-US">
                <a:cs typeface="Calibri" panose="020F0502020204030204"/>
              </a:rPr>
              <a:t>Instructions were difficult to follow </a:t>
            </a:r>
          </a:p>
          <a:p>
            <a:pPr marL="285750" indent="-285750">
              <a:buFont typeface="Arial"/>
              <a:buChar char="•"/>
            </a:pPr>
            <a:r>
              <a:rPr lang="en-US">
                <a:cs typeface="Calibri" panose="020F0502020204030204"/>
              </a:rPr>
              <a:t>Figuring out the correct parts to use</a:t>
            </a:r>
          </a:p>
          <a:p>
            <a:pPr marL="285750" indent="-285750">
              <a:buFont typeface="Arial"/>
              <a:buChar char="•"/>
            </a:pPr>
            <a:r>
              <a:rPr lang="en-US">
                <a:cs typeface="Calibri" panose="020F0502020204030204"/>
              </a:rPr>
              <a:t>Screws</a:t>
            </a:r>
          </a:p>
          <a:p>
            <a:pPr marL="285750" indent="-285750">
              <a:buFont typeface="Arial"/>
              <a:buChar char="•"/>
            </a:pPr>
            <a:r>
              <a:rPr lang="en-US">
                <a:cs typeface="Calibri" panose="020F0502020204030204"/>
              </a:rPr>
              <a:t>The servos took too much power to run properly</a:t>
            </a:r>
          </a:p>
        </p:txBody>
      </p:sp>
      <p:sp>
        <p:nvSpPr>
          <p:cNvPr id="8" name="TextBox 7">
            <a:extLst>
              <a:ext uri="{FF2B5EF4-FFF2-40B4-BE49-F238E27FC236}">
                <a16:creationId xmlns:a16="http://schemas.microsoft.com/office/drawing/2014/main" id="{DFF9AF32-87DC-3BC7-4A99-955BCDBD3551}"/>
              </a:ext>
            </a:extLst>
          </p:cNvPr>
          <p:cNvSpPr txBox="1"/>
          <p:nvPr/>
        </p:nvSpPr>
        <p:spPr>
          <a:xfrm>
            <a:off x="645731" y="1621828"/>
            <a:ext cx="2743200"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a:cs typeface="Calibri"/>
              </a:rPr>
              <a:t>The Easy Parts:</a:t>
            </a:r>
          </a:p>
          <a:p>
            <a:pPr marL="285750" indent="-285750">
              <a:buFont typeface="Arial"/>
              <a:buChar char="•"/>
            </a:pPr>
            <a:r>
              <a:rPr lang="en-US" sz="2000">
                <a:cs typeface="Calibri" panose="020F0502020204030204"/>
              </a:rPr>
              <a:t>Organizing the parts</a:t>
            </a:r>
          </a:p>
          <a:p>
            <a:pPr marL="285750" indent="-285750">
              <a:buFont typeface="Arial"/>
              <a:buChar char="•"/>
            </a:pPr>
            <a:r>
              <a:rPr lang="en-US" sz="2000">
                <a:cs typeface="Calibri" panose="020F0502020204030204"/>
              </a:rPr>
              <a:t>Setting up the servos</a:t>
            </a:r>
          </a:p>
          <a:p>
            <a:pPr marL="285750" indent="-285750">
              <a:buFont typeface="Arial"/>
              <a:buChar char="•"/>
            </a:pPr>
            <a:r>
              <a:rPr lang="en-US" sz="2000">
                <a:cs typeface="Calibri" panose="020F0502020204030204"/>
              </a:rPr>
              <a:t>Most of the coding</a:t>
            </a:r>
          </a:p>
        </p:txBody>
      </p:sp>
      <p:sp>
        <p:nvSpPr>
          <p:cNvPr id="10" name="Rectangle 9">
            <a:extLst>
              <a:ext uri="{FF2B5EF4-FFF2-40B4-BE49-F238E27FC236}">
                <a16:creationId xmlns:a16="http://schemas.microsoft.com/office/drawing/2014/main" id="{17D47AE4-D293-61B4-78C2-E83CB025F6BA}"/>
              </a:ext>
            </a:extLst>
          </p:cNvPr>
          <p:cNvSpPr/>
          <p:nvPr/>
        </p:nvSpPr>
        <p:spPr>
          <a:xfrm>
            <a:off x="488205" y="1340533"/>
            <a:ext cx="4528866" cy="129396"/>
          </a:xfrm>
          <a:prstGeom prst="rect">
            <a:avLst/>
          </a:prstGeom>
          <a:solidFill>
            <a:srgbClr val="FFEA00"/>
          </a:solidFill>
          <a:ln>
            <a:solidFill>
              <a:srgbClr val="FFEA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26766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Free stock photo of blue backgrounds, hd backgrounds, hd images">
            <a:extLst>
              <a:ext uri="{FF2B5EF4-FFF2-40B4-BE49-F238E27FC236}">
                <a16:creationId xmlns:a16="http://schemas.microsoft.com/office/drawing/2014/main" id="{6B7CA4CE-44C8-F8D5-EA9E-512D66C6BC80}"/>
              </a:ext>
            </a:extLst>
          </p:cNvPr>
          <p:cNvPicPr>
            <a:picLocks noGrp="1" noChangeAspect="1"/>
          </p:cNvPicPr>
          <p:nvPr>
            <p:ph idx="1"/>
          </p:nvPr>
        </p:nvPicPr>
        <p:blipFill>
          <a:blip r:embed="rId2"/>
          <a:stretch>
            <a:fillRect/>
          </a:stretch>
        </p:blipFill>
        <p:spPr>
          <a:xfrm>
            <a:off x="1211" y="-299"/>
            <a:ext cx="12189578" cy="6852998"/>
          </a:xfrm>
        </p:spPr>
      </p:pic>
      <p:sp>
        <p:nvSpPr>
          <p:cNvPr id="2" name="Title 1">
            <a:extLst>
              <a:ext uri="{FF2B5EF4-FFF2-40B4-BE49-F238E27FC236}">
                <a16:creationId xmlns:a16="http://schemas.microsoft.com/office/drawing/2014/main" id="{E6D5C342-9D1F-442A-EB4D-7D013D7DF3B4}"/>
              </a:ext>
            </a:extLst>
          </p:cNvPr>
          <p:cNvSpPr>
            <a:spLocks noGrp="1"/>
          </p:cNvSpPr>
          <p:nvPr>
            <p:ph type="title"/>
          </p:nvPr>
        </p:nvSpPr>
        <p:spPr/>
        <p:txBody>
          <a:bodyPr/>
          <a:lstStyle/>
          <a:p>
            <a:r>
              <a:rPr lang="en-US" u="sng">
                <a:solidFill>
                  <a:schemeClr val="bg1"/>
                </a:solidFill>
                <a:cs typeface="Calibri Light"/>
              </a:rPr>
              <a:t>Team Experience</a:t>
            </a:r>
          </a:p>
        </p:txBody>
      </p:sp>
      <p:sp>
        <p:nvSpPr>
          <p:cNvPr id="5" name="TextBox 4">
            <a:extLst>
              <a:ext uri="{FF2B5EF4-FFF2-40B4-BE49-F238E27FC236}">
                <a16:creationId xmlns:a16="http://schemas.microsoft.com/office/drawing/2014/main" id="{38E3F0E4-A25A-BC1E-8E1A-1B4A2844AB9E}"/>
              </a:ext>
            </a:extLst>
          </p:cNvPr>
          <p:cNvSpPr txBox="1"/>
          <p:nvPr/>
        </p:nvSpPr>
        <p:spPr>
          <a:xfrm>
            <a:off x="840137" y="1654333"/>
            <a:ext cx="4051538"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solidFill>
                  <a:schemeClr val="bg1"/>
                </a:solidFill>
                <a:cs typeface="Calibri" panose="020F0502020204030204"/>
              </a:rPr>
              <a:t>Overall, we are proud that we made a decent attempt at building the robot, even if it did not work perfectly. We each worked as efficiently as we could manage, and tried building as much as we could. Looking back at the process, understanding the instructions and making sure we were always following them properly is where we had the most room for improvement, because this is what caused many of the problems that we encountered.</a:t>
            </a:r>
          </a:p>
        </p:txBody>
      </p:sp>
      <p:pic>
        <p:nvPicPr>
          <p:cNvPr id="3" name="Picture 2">
            <a:extLst>
              <a:ext uri="{FF2B5EF4-FFF2-40B4-BE49-F238E27FC236}">
                <a16:creationId xmlns:a16="http://schemas.microsoft.com/office/drawing/2014/main" id="{A5C01B0A-57C1-AADF-7D10-1BF0FE53EE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4642" y="743856"/>
            <a:ext cx="4299857" cy="5721048"/>
          </a:xfrm>
          <a:prstGeom prst="rect">
            <a:avLst/>
          </a:prstGeom>
        </p:spPr>
      </p:pic>
    </p:spTree>
    <p:extLst>
      <p:ext uri="{BB962C8B-B14F-4D97-AF65-F5344CB8AC3E}">
        <p14:creationId xmlns:p14="http://schemas.microsoft.com/office/powerpoint/2010/main" val="296728729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5</Slides>
  <Notes>0</Notes>
  <HiddenSlides>0</HiddenSlide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Hackathon Project</vt:lpstr>
      <vt:lpstr>Timeline</vt:lpstr>
      <vt:lpstr>Team Dynamics and Roles</vt:lpstr>
      <vt:lpstr>Roadblocks and Challenges</vt:lpstr>
      <vt:lpstr>Team Experience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cp:revision>
  <dcterms:created xsi:type="dcterms:W3CDTF">2023-10-13T22:02:37Z</dcterms:created>
  <dcterms:modified xsi:type="dcterms:W3CDTF">2024-10-03T03:47:48Z</dcterms:modified>
</cp:coreProperties>
</file>

<file path=docProps/thumbnail.jpeg>
</file>